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59" r:id="rId5"/>
    <p:sldId id="260" r:id="rId6"/>
    <p:sldId id="262" r:id="rId7"/>
    <p:sldId id="268" r:id="rId8"/>
    <p:sldId id="269" r:id="rId9"/>
    <p:sldId id="271" r:id="rId10"/>
    <p:sldId id="273" r:id="rId11"/>
    <p:sldId id="263" r:id="rId12"/>
    <p:sldId id="264" r:id="rId13"/>
    <p:sldId id="266" r:id="rId14"/>
    <p:sldId id="274" r:id="rId15"/>
    <p:sldId id="267" r:id="rId16"/>
    <p:sldId id="265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91" r:id="rId30"/>
    <p:sldId id="293" r:id="rId31"/>
    <p:sldId id="295" r:id="rId32"/>
    <p:sldId id="297" r:id="rId33"/>
    <p:sldId id="300" r:id="rId34"/>
    <p:sldId id="298" r:id="rId35"/>
    <p:sldId id="29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04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3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1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0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1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4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5EB05-ABF6-418B-A583-E95D10E562A5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19525-083D-4CA7-8847-009C2CE5E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4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https://ru.wikipedia.org/wiki/%D0%9E%D0%B4%D0%B8%D0%BD_%D0%B4%D0%B5%D0%BD%D1%8C_%D0%98%D0%B2%D0%B0%D0%BD%D0%B0_%D0%94%D0%B5%D0%BD%D0%B8%D1%81%D0%BE%D0%B2%D0%B8%D1%87%D0%B0" TargetMode="External"/><Relationship Id="rId10" Type="http://schemas.openxmlformats.org/officeDocument/2006/relationships/hyperlink" Target="http://www.solzhenitsyn.ru/zvuk/01/" TargetMode="External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ru.wikipedia.org/wiki/%D0%9C%D0%B0%D1%82%D1%80%D1%91%D0%BD%D0%B8%D0%BD_%D0%B4%D0%B2%D0%BE%D1%8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zhenitsyn.ru/zvuk/02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openxmlformats.org/officeDocument/2006/relationships/slide" Target="slide10.xml"/><Relationship Id="rId12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11" Type="http://schemas.openxmlformats.org/officeDocument/2006/relationships/slide" Target="slide24.xml"/><Relationship Id="rId5" Type="http://schemas.openxmlformats.org/officeDocument/2006/relationships/slide" Target="slide3.xml"/><Relationship Id="rId10" Type="http://schemas.openxmlformats.org/officeDocument/2006/relationships/slide" Target="slide21.xml"/><Relationship Id="rId4" Type="http://schemas.openxmlformats.org/officeDocument/2006/relationships/hyperlink" Target="http://www.solzhenitsyn.ru/main.php" TargetMode="External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hyperlink" Target="https://vk.com/cancerward?z=video-108847895_171559758/b199ceda8c31770f62/pl_wall_-108847895" TargetMode="Externa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gif"/><Relationship Id="rId5" Type="http://schemas.openxmlformats.org/officeDocument/2006/relationships/image" Target="../media/image90.jpe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ru.wikipedia.org/wiki/%D0%A1%D0%BE%D0%BB%D0%B6%D0%B5%D0%BD%D0%B8%D1%86%D1%8B%D0%BD,_%D0%90%D0%BB%D0%B5%D0%BA%D1%81%D0%B0%D0%BD%D0%B4%D1%80_%D0%98%D1%81%D0%B0%D0%B5%D0%B2%D0%B8%D1%87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860"/>
          <a:stretch/>
        </p:blipFill>
        <p:spPr>
          <a:xfrm>
            <a:off x="0" y="0"/>
            <a:ext cx="9144000" cy="68753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788" y="2143132"/>
            <a:ext cx="7772400" cy="681922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ВЫСТАВКА</a:t>
            </a:r>
            <a:endParaRPr lang="ru-RU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039" y="211097"/>
            <a:ext cx="6040225" cy="119349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УЧРЕЖДЕНИЕ  КУЛЬТУРЫ</a:t>
            </a:r>
          </a:p>
          <a:p>
            <a:pPr algn="l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 «Тульская библиотечная система»</a:t>
            </a:r>
          </a:p>
          <a:p>
            <a:pPr algn="l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городская библиотека  </a:t>
            </a:r>
            <a:endParaRPr lang="ru-RU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Л.Н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Толстого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2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26736" y="3107634"/>
            <a:ext cx="7772400" cy="861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«Александр Солженицын.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Личность. Творчество. Время»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637988" y="6131081"/>
            <a:ext cx="4437668" cy="461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100-летию со дня рождения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86" y="267017"/>
            <a:ext cx="874350" cy="8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662" y="500043"/>
            <a:ext cx="8521149" cy="1159075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«Крокодилье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чудище нашей лагерной жизни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8402" y="5976730"/>
            <a:ext cx="2557670" cy="62975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Раздел 2.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8" y="1859032"/>
            <a:ext cx="8945218" cy="37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8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3">
                <a:lumMod val="0"/>
                <a:lumOff val="100000"/>
              </a:schemeClr>
            </a:gs>
            <a:gs pos="1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145" y="2791720"/>
            <a:ext cx="3382773" cy="1774343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день Ивана Денисовича» (первоначальное авторское название – «Щ – 854») – первое опубликованное произведение Александра Солженицына, принёсшее ему мировую известность, публикация которого, по мнению историков и литературоведов, повлияла на весь дальнейший  ход истории СССР.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3" y="6374670"/>
            <a:ext cx="8166362" cy="38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4" y="0"/>
            <a:ext cx="8366831" cy="1190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01" y="1028897"/>
            <a:ext cx="2153517" cy="135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309918" y="987729"/>
            <a:ext cx="2502913" cy="143419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Обложка журнала (№ 11 за 1962 год) с опубликованным «Одним днем Ивана Денисовича» (тираж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96900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первая страница авторской машинописи, поданной в журнал «Новый мир» осенью 1961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6" y="4773043"/>
            <a:ext cx="1160336" cy="16695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70258" y="5444864"/>
            <a:ext cx="2378543" cy="8370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Один день Ивана Денисовича / Александр Исаевич Солженицын. – Санкт-Петербург,  2001. - 346 с.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975" y="4849988"/>
            <a:ext cx="2356826" cy="3993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66145" y="853311"/>
            <a:ext cx="35546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Знаковый и символичный факт биографии Солженицына - первая публикация его произведения в открытой печати. Это «Один день Ивана Денисовича». Рассказ, который появился в «Новом мире» в 1962 году, произвел ошеломляющее впечатление на читающую аудиторию. </a:t>
            </a:r>
          </a:p>
        </p:txBody>
      </p:sp>
      <p:sp>
        <p:nvSpPr>
          <p:cNvPr id="15" name="Табличка 14"/>
          <p:cNvSpPr/>
          <p:nvPr/>
        </p:nvSpPr>
        <p:spPr>
          <a:xfrm>
            <a:off x="4222179" y="5132052"/>
            <a:ext cx="4821237" cy="1035639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И. Чуковский назвал во внутренней рецензии «Ивана Денисовича» «литературным чудом»: «С этим рассказом в литературу вошёл очень сильный, оригинальный и зрелый писатель».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73" y="2633530"/>
            <a:ext cx="1699060" cy="2195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6309917" y="3409538"/>
            <a:ext cx="2502913" cy="52401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Обложка издания «Одного дня» в Роман-Газете.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 год.</a:t>
            </a:r>
          </a:p>
        </p:txBody>
      </p:sp>
    </p:spTree>
    <p:extLst>
      <p:ext uri="{BB962C8B-B14F-4D97-AF65-F5344CB8AC3E}">
        <p14:creationId xmlns:p14="http://schemas.microsoft.com/office/powerpoint/2010/main" val="11941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460">
              <a:srgbClr val="BBBBBB"/>
            </a:gs>
            <a:gs pos="87000">
              <a:schemeClr val="accent3">
                <a:lumMod val="67000"/>
              </a:schemeClr>
            </a:gs>
            <a:gs pos="44000">
              <a:schemeClr val="accent3">
                <a:lumMod val="97000"/>
                <a:lumOff val="3000"/>
              </a:schemeClr>
            </a:gs>
            <a:gs pos="74000">
              <a:schemeClr val="accent3">
                <a:lumMod val="60000"/>
                <a:lumOff val="4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абличка 6"/>
          <p:cNvSpPr/>
          <p:nvPr/>
        </p:nvSpPr>
        <p:spPr>
          <a:xfrm>
            <a:off x="3347221" y="591731"/>
            <a:ext cx="5211311" cy="1223613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"Я в 50-м году, в какой-то долгий лагерный день таскал носилки с напарником и подумал: как описать всю нашу лагерную жизнь? По сути достаточно описать один всего день в подробностях... и день самого простого работяги, и тут отразится вся наша жизнь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                                                                                                                                                                                            А. Солженицын</a:t>
            </a: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1971" r="5805" b="2969"/>
          <a:stretch/>
        </p:blipFill>
        <p:spPr>
          <a:xfrm>
            <a:off x="3347221" y="2023633"/>
            <a:ext cx="1059655" cy="1559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30" y="239186"/>
            <a:ext cx="2794758" cy="5068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09506" y="2374585"/>
            <a:ext cx="3816849" cy="8578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 Один день Ивана Денисовича / Александр Солженицын. – Москва, 2014. - 352 с.- (Мировая классика).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506" y="1937709"/>
            <a:ext cx="3939598" cy="5447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506" y="3297716"/>
            <a:ext cx="3939598" cy="502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4" y="822003"/>
            <a:ext cx="2711514" cy="181671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0666" y="2790731"/>
            <a:ext cx="2711515" cy="9200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 дома в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Касимовском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самодельным столиком, май 1958 года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1959 году за этим столиком был написан «Один день Ивана Денисовича».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179109" y="3860078"/>
            <a:ext cx="8672660" cy="2748457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Писал я его недолго совсем, всего дней 40, меньше полутора месяцев. Это всегда получается так, если пишешь из густой жизни, быт которой ты чрезмерно знаешь и ...только отбиваешься от лишнего материала, только-только чтоб лишнее не лезло, а вот вместить самое необходимое". Написал - и спрятал. А рискнул предложить в печать - лишь спустя два с лишним года, после атаки Хрущева на "культ личности" Сталина. В ноябре 1961 московские друзья отнесли рукопись в "Новый мир". Через одиннадцать месяцев ото дня как "пещерная машинопись" попала в журнал, 12 октября 1962 года Президиум ЦК КПСС под давлением Хрущева принял решение о публикации "Одного дня Ивана Денисовича". Еще через месяц, в ноябрьской книжке "Нового мира" рассказ был напечатан, тиражом под 100 тысяч. Это было чудо. Для того чтобы такое случилось, "нужно было стечение невероятных обстоятельств и исключительных личностей, - говорил спустя 20 лет Солженицын. - Если бы не было Твардовского как главного редактора журнала - нет, повесть эта не была бы напечатана. И если бы не было Хрущева в тот момент - тоже не была бы напечатана. Напечатание моей повести в Советском Союзе, в 62-м году - подобно явлению против физических законов, как если б, например, предметы стали подниматься от земли кверху или холодные камни стали бы сами нагреваться, накаляться до огня«, - вспоминал Солженицын.</a:t>
            </a:r>
          </a:p>
          <a:p>
            <a:pPr algn="just"/>
            <a:endParaRPr lang="ru-RU" sz="1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92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72" y="403624"/>
            <a:ext cx="8370533" cy="512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302" y="2872629"/>
            <a:ext cx="2298106" cy="7849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 Солженицын в дни опубликования «Ивана Денисовича» в «Новом мире».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1962 года.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4" y="1003285"/>
            <a:ext cx="1364852" cy="1781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15" y="1003285"/>
            <a:ext cx="1370667" cy="17613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88956" y="2882207"/>
            <a:ext cx="1828090" cy="5386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книжное издание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969676" y="1031276"/>
            <a:ext cx="522302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 день Ивана Денисовича» Анна Ахматова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прочитав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«Один день Ивана Денисовича»,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Л.К. Чуковской: Эту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про-читать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выучить наизусть — каждый гражданин изо всех двухсот миллионов граждан Советского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Союза».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364" y="2118234"/>
            <a:ext cx="4939645" cy="3962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4177" y="2493509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 любил этот рассказ. Он писал: "Пока я сидел над машинописными текстами — все это был миф, не ощущалось нисколько". Потом, когда уже отдали в набор, его вызвали проверять гранки, делать авторскую корректуру. И он вспоминает: "Но когда передо мной легли необрезанные журнальные страницы, я представил, как всплывает на свет к миллионам несведущих крокодилье чудище нашей лагерной жизни — и в непривычной роскоши гостиничного номера я первый раз плакал сам над рассказом".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/>
          <a:srcRect r="52099"/>
          <a:stretch/>
        </p:blipFill>
        <p:spPr>
          <a:xfrm>
            <a:off x="445094" y="4008736"/>
            <a:ext cx="1525743" cy="186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/>
          <a:srcRect l="52267"/>
          <a:stretch/>
        </p:blipFill>
        <p:spPr>
          <a:xfrm>
            <a:off x="7296967" y="4033145"/>
            <a:ext cx="1565762" cy="184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>
          <a:xfrm>
            <a:off x="2491429" y="5079798"/>
            <a:ext cx="1105591" cy="159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82071" y="5079798"/>
            <a:ext cx="2378543" cy="92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Один день Ивана Денисовича / А. И. Солженицын. – Санкт-Петербург: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Ленииздат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 – 348 с.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3882071" y="6142151"/>
            <a:ext cx="4241512" cy="534649"/>
          </a:xfrm>
          <a:prstGeom prst="snip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Прослушать рассказ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А.Солженицына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«Один день Ивана Денисовича»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32" y="411027"/>
            <a:ext cx="7886700" cy="6734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ком держится Россия…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40194" y="5795412"/>
            <a:ext cx="1974575" cy="57888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3.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" y="1444487"/>
            <a:ext cx="7662449" cy="39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BBBBBB"/>
            </a:gs>
            <a:gs pos="2000">
              <a:schemeClr val="accent3">
                <a:lumMod val="67000"/>
              </a:schemeClr>
            </a:gs>
            <a:gs pos="51000">
              <a:srgbClr val="C0C0C0"/>
            </a:gs>
            <a:gs pos="0">
              <a:schemeClr val="accent3">
                <a:lumMod val="97000"/>
                <a:lumOff val="3000"/>
              </a:schemeClr>
            </a:gs>
            <a:gs pos="82000">
              <a:schemeClr val="accent3">
                <a:lumMod val="60000"/>
                <a:lumOff val="4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3" y="4889684"/>
            <a:ext cx="1257990" cy="19093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2352" y="5744282"/>
            <a:ext cx="2441717" cy="718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Матрёнин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двор / А. И. Солженицын. – Санкт-Петербург, 2001. - 346 с.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17844" y="3464564"/>
            <a:ext cx="53921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"Матренин двор" впервые был напечатан в январском номере журнала "Новый мир" за 1963 год. 28 января 1974 года распоряжением Главного управления по охране государственных тайн в печати в СССР был введен запрет на все произведения А. И. Солженицына. "Матренин двор" переведен и издан на десятках мировых яз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3" y="114436"/>
            <a:ext cx="8370533" cy="512108"/>
          </a:xfrm>
          <a:prstGeom prst="rect">
            <a:avLst/>
          </a:prstGeom>
        </p:spPr>
      </p:pic>
      <p:sp>
        <p:nvSpPr>
          <p:cNvPr id="12" name="Табличка 11"/>
          <p:cNvSpPr/>
          <p:nvPr/>
        </p:nvSpPr>
        <p:spPr>
          <a:xfrm>
            <a:off x="4476849" y="5183850"/>
            <a:ext cx="4128367" cy="1321028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«Есть такие прирожденные ангелы – они как будто невесомы, они скользят как бы поверх этой жижи (насилия, лжи, мифов о  счастье и законности), нисколько в ней не утопая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                                                                         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Солженицын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4033" y="559388"/>
            <a:ext cx="82827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Матрёнин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двор»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второй из опубликованных в журнале «Новый мир» рассказов Александра Солженицына. Авторское название «Не стоит село без праведника» было изменено по требованию редакции во избежание цензурных препятствий. По этой же причине время действия в рассказе изменено автором на 1956 год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Основополагающей вещью» всей русской «деревенской литературы» назвал это произведение Андрей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Синявский.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877" y="5168260"/>
            <a:ext cx="2596332" cy="396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86" y="1831751"/>
            <a:ext cx="2962891" cy="1898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361" y="2188565"/>
            <a:ext cx="5268467" cy="10817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7189" y="3848158"/>
            <a:ext cx="3124637" cy="867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Изба М.В. Захаровой в деревне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Мильцево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Владимирской области. </a:t>
            </a:r>
          </a:p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Солженицын жил и учительствовал с августа 1956 по июнь 1957.</a:t>
            </a:r>
          </a:p>
        </p:txBody>
      </p:sp>
    </p:spTree>
    <p:extLst>
      <p:ext uri="{BB962C8B-B14F-4D97-AF65-F5344CB8AC3E}">
        <p14:creationId xmlns:p14="http://schemas.microsoft.com/office/powerpoint/2010/main" val="27463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BBBBBB"/>
            </a:gs>
            <a:gs pos="24000">
              <a:schemeClr val="accent3">
                <a:lumMod val="67000"/>
              </a:schemeClr>
            </a:gs>
            <a:gs pos="28000">
              <a:srgbClr val="C0C0C0"/>
            </a:gs>
            <a:gs pos="0">
              <a:schemeClr val="accent3">
                <a:lumMod val="97000"/>
                <a:lumOff val="3000"/>
              </a:schemeClr>
            </a:gs>
            <a:gs pos="74000">
              <a:schemeClr val="accent3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" y="176561"/>
            <a:ext cx="8370533" cy="512108"/>
          </a:xfrm>
          <a:prstGeom prst="rect">
            <a:avLst/>
          </a:prstGeom>
        </p:spPr>
      </p:pic>
      <p:sp>
        <p:nvSpPr>
          <p:cNvPr id="15" name="Прямоугольник с двумя усеченными противолежащими углами 14">
            <a:hlinkClick r:id="rId3"/>
          </p:cNvPr>
          <p:cNvSpPr/>
          <p:nvPr/>
        </p:nvSpPr>
        <p:spPr>
          <a:xfrm>
            <a:off x="1972310" y="5827803"/>
            <a:ext cx="3135038" cy="558673"/>
          </a:xfrm>
          <a:prstGeom prst="snip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Прослушать рассказ 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А. Солженицына «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Матрёнин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двор»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31879" y="2631602"/>
            <a:ext cx="350078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К. Чуковская записала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своём дневнике 5 декабря 1962 года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«… 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и Солженицына вторую вещь не напечатают? Мне она полюбилась более первой. Та ошеломляет смелостью, потрясает материалом, — ну, конечно, и литературным мастерством; а «Матрёна»… тут уже виден великий художник, человечный, возвращающий нам родной язык, любящий Россию, как Блоком сказано, смертельно оскорблённой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любовью. Вот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сбывается пророческая клятва Ахматовой: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мы сохраним тебя, русская речь,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русское слово.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Сохранил — возродил — з/к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1239" y="582741"/>
            <a:ext cx="695005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основан на подлинных событиях. Героиню рассказа в реальности звали Матрёной Васильевной Захаровой (1896—1957). События происходили в деревне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Мильцево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рассказе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Тальново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 2012 года дом Матрёны Васильевны, в котором предполагалось сделать музей, сгорел. Возможно, что причиной стал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поджог.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октября 2013 года в воссозданном после пожара доме был открыт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музей.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Дом-музей установлен возле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Мезиновской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школы, где учительствовал Александр Солженицын.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7" y="585509"/>
            <a:ext cx="1408298" cy="358475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47780" y="3494929"/>
            <a:ext cx="3384099" cy="58403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Матрёна Васильевна Захарова у своей избы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</a:p>
        </p:txBody>
      </p:sp>
      <p:sp>
        <p:nvSpPr>
          <p:cNvPr id="16" name="Табличка 15"/>
          <p:cNvSpPr/>
          <p:nvPr/>
        </p:nvSpPr>
        <p:spPr>
          <a:xfrm>
            <a:off x="1831085" y="2276647"/>
            <a:ext cx="3417489" cy="1124813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«…Она, может быть, самый яркий символический характер, если искать символ Родины, … «матушки нашей», прошедшей мучения новейшей, после 1917 года, истории…                                                                                 В. </a:t>
            </a:r>
            <a:r>
              <a:rPr lang="ru-RU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Чалмаев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124" y="2124173"/>
            <a:ext cx="3445230" cy="5074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6" y="4439872"/>
            <a:ext cx="1480543" cy="20934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0" name="Прямоугольник 19"/>
          <p:cNvSpPr/>
          <p:nvPr/>
        </p:nvSpPr>
        <p:spPr>
          <a:xfrm>
            <a:off x="2031295" y="4686475"/>
            <a:ext cx="3017067" cy="92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Матренин двор // Рассказы / Александр Солженицын. - Москва, 2010. – С. 117-150.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52" y="1187777"/>
            <a:ext cx="8001645" cy="484839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9418" y="291548"/>
            <a:ext cx="7886700" cy="6491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«РАКОВЫХ» обстоятельствах…»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23797" y="6270054"/>
            <a:ext cx="7886700" cy="4044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4.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BBBBBB"/>
            </a:gs>
            <a:gs pos="24000">
              <a:schemeClr val="accent3">
                <a:lumMod val="67000"/>
              </a:schemeClr>
            </a:gs>
            <a:gs pos="28000">
              <a:srgbClr val="C0C0C0"/>
            </a:gs>
            <a:gs pos="0">
              <a:schemeClr val="accent3">
                <a:lumMod val="97000"/>
                <a:lumOff val="3000"/>
              </a:schemeClr>
            </a:gs>
            <a:gs pos="74000">
              <a:schemeClr val="accent3">
                <a:lumMod val="60000"/>
                <a:lumOff val="4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45635" y="963470"/>
            <a:ext cx="63685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«Раковый корпус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роман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Солженицына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(сам автор определял его как «повесть»), написанный в 1963—1966 годах по воспоминаниям о лечении писателя в онкологическом отделении больницы в Ташкенте в 1954 году.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3" y="376738"/>
            <a:ext cx="8370533" cy="5121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0451" y="4759003"/>
            <a:ext cx="8243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опубликован в 1968 году за рубежом. Впоследствии был переведен практически на все европейские языки. Вместе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романом «В круге первом» стал большим мировым литературным событием и был одним из оснований для присуждения Солженицыну Нобелевской премии по литературе (1970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впервые издан в журнале «Новый мир» в 1990 году (№ 6—8).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1" y="900364"/>
            <a:ext cx="1684657" cy="25110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0451" y="3607161"/>
            <a:ext cx="2659277" cy="925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Раковый корпус / Александр Исаевич Солженицын. – Москва: АСТ. -  2010. – 464 с. – (Мировая классика).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591" y="2155910"/>
            <a:ext cx="4286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09" y="6209810"/>
            <a:ext cx="8051587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BBBBBB"/>
            </a:gs>
            <a:gs pos="24000">
              <a:schemeClr val="accent3">
                <a:lumMod val="67000"/>
              </a:schemeClr>
            </a:gs>
            <a:gs pos="28000">
              <a:srgbClr val="C0C0C0"/>
            </a:gs>
            <a:gs pos="0">
              <a:schemeClr val="accent3">
                <a:lumMod val="97000"/>
                <a:lumOff val="3000"/>
              </a:schemeClr>
            </a:gs>
            <a:gs pos="74000">
              <a:schemeClr val="accent3">
                <a:lumMod val="60000"/>
                <a:lumOff val="4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7268" y="925288"/>
            <a:ext cx="5334828" cy="2153479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1953 года здоровье резко ухудшилось, обследование выявило раковую опухоль. В январе 1954 года Солженицын был направлен в Ташкент на лечение, в марте выписан со значительным улучшением. Позднее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 Исаевич сознавался друзьям, что в Ташкент он ехал умирать и писал очень много, полагая, «пока он пишет – у него отсрочка». Болезнь, лечение, исцеление и больничные впечатления легли в основу повести «Раковый корпус», которая была задумана весной 1955.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13180"/>
            <a:ext cx="8370533" cy="512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51" y="1008486"/>
            <a:ext cx="1649120" cy="2297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71959" y="3427835"/>
            <a:ext cx="2317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 Солженицын - 2-е пребывание в Ташкенте,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июнь-август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3167268" y="3040379"/>
            <a:ext cx="5334827" cy="1513576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Все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для меня забыто или не видано, все интересно: даже тележка с мороженым; даже подметальщик с брандспойтом; даже торговки с пучками продолговатой редиски; и уж тем более — жеребенок, забредший на травку через пролом в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стене…»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(А.И. Солженицын. «Раковый корпус»)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167268" y="4598152"/>
            <a:ext cx="5592419" cy="168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тем повести – это то, что каков бы ни был человек, плохой или хороший, получивший высшее образование или, наоборот, необразованный; какую бы должность он ни занимал, когда его постигает неизлечимая болезнь, он перестает быть высокопоставленным чиновником, превращается в обыкновенного человека, который просто хочет жить.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67" y="6287096"/>
            <a:ext cx="8370533" cy="5121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056" y="4371909"/>
            <a:ext cx="2667250" cy="17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527" cy="688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/>
          <a:stretch/>
        </p:blipFill>
        <p:spPr>
          <a:xfrm>
            <a:off x="6483603" y="1013897"/>
            <a:ext cx="2313499" cy="294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0598" y="997889"/>
            <a:ext cx="5803256" cy="5374631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читатели!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исполняется 100 лет со дня рождения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Александра Исаевича Солженицына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(1918-2008) - писателя, публициста, общественного и политического деятеля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Споры и обсуждения биографии Солженицына и его творчества продолжаются даже сейчас, спустя десять лет после его смерти. Для кого-то он нравственный ориентир, великий художник и борец за свободу. Кто-то назовет его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исказителем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истории и выдающимся предателем Родины. Прослойка нейтральных, равнодушных или вообще ничего не слышавших об Александре Исаевиче Солженицыне очень тонка. Не это ли свидетельство того, что мы говорим о неординарном человеке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Причем ненавидят его обычно именно те, кто очень поверхностно знаком с его книгами. Нас Александр Солженицын интересует в первую очередь как большой писатель. И именно  его творческому наследию мы посвятили виртуальную выставку.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ВЫСТАВКА</a:t>
            </a:r>
            <a:b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«Александр 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Личность. Творчество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Время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следующих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разделов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1. Архипелаг судьбы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2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. 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«Крокодилье чудище нашей лагерной жизни…»</a:t>
            </a:r>
            <a:b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3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. На ком держится Россия…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4. В «РАКОВЫХ» обстоятельствах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5. «О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том, как выжить там, где выжить нельзя»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6. «Пламя, в котором сгорела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 наша страна…»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абличка 3"/>
          <p:cNvSpPr/>
          <p:nvPr/>
        </p:nvSpPr>
        <p:spPr>
          <a:xfrm>
            <a:off x="6291447" y="4269165"/>
            <a:ext cx="2697812" cy="925607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хотел быть памятью. 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Памятью народа, который постигла большая беда».  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И. Солженицын</a:t>
            </a:r>
            <a:endParaRPr lang="ru-RU" sz="1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log.12min.com/wp-content/uploads/2018/04/skin-in-the-game-pd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7" y="420301"/>
            <a:ext cx="7894407" cy="5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585985" y="2951213"/>
            <a:ext cx="4522521" cy="3351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598" y="6234203"/>
            <a:ext cx="7895004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63" y="591542"/>
            <a:ext cx="3453019" cy="25961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2283" y="3408284"/>
            <a:ext cx="3384099" cy="58403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Ташкент. Старое здание больницы при клинике ТашМИ. «Раковый корпус»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абличка 9"/>
          <p:cNvSpPr/>
          <p:nvPr/>
        </p:nvSpPr>
        <p:spPr>
          <a:xfrm>
            <a:off x="4134786" y="591542"/>
            <a:ext cx="4624900" cy="2443206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Л. А. Дурнов, врач и учёный, академик РАМН, прочитавший повесть «с карандашом в руках не как обычный читатель, а как врач-онколог», отмечал, что «это не только художественное произведение, но и руководство для врача… Меня не оставляет чувство, что повесть написана дипломированным, знающим врачом. И потрясающая образность… …кажется, Александр Исаевич прожил в „Раковом корпусе“ за каждого своего героя, перенёс всё, что перенесли они, и каждому из них отдал, как врач, кусочек своей души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097" y="4494448"/>
            <a:ext cx="2420156" cy="7469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127" y="4397947"/>
            <a:ext cx="1442144" cy="225042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806996" y="5452015"/>
            <a:ext cx="2432257" cy="925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Раковый корпус / Александр Исаевич Солженицын. – Москва: АСТ. -  2010. – 508 с. – (Русская классика).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65983" y="5853879"/>
            <a:ext cx="4293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Смотреть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ф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рагмент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"Открытого урока"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Дмитрия Быкова о «Раковом корпусе»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9420" y="3255163"/>
            <a:ext cx="2286828" cy="23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9980" y="5890572"/>
            <a:ext cx="6682790" cy="70867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 5.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35425" y="556535"/>
            <a:ext cx="8082000" cy="1191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 ВЫЖИТЬ ТАМ, ГДЕ ВЫЖИТЬ НЕЛЬЗЯ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AutoShape 4" descr="https://ds04.infourok.ru/uploads/ex/08f8/0019beff-347e4907/img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img10.jpg"/>
          <p:cNvPicPr>
            <a:picLocks noChangeAspect="1"/>
          </p:cNvPicPr>
          <p:nvPr/>
        </p:nvPicPr>
        <p:blipFill>
          <a:blip r:embed="rId2"/>
          <a:srcRect l="19101" t="2697" r="23933" b="4419"/>
          <a:stretch>
            <a:fillRect/>
          </a:stretch>
        </p:blipFill>
        <p:spPr>
          <a:xfrm>
            <a:off x="1895061" y="1880292"/>
            <a:ext cx="5053404" cy="387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1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3">
                <a:lumMod val="0"/>
                <a:lumOff val="100000"/>
              </a:schemeClr>
            </a:gs>
            <a:gs pos="1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7038" y="641070"/>
            <a:ext cx="58142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круге первом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роман Александра Солженицына, написанный в 1955—1958 годах по воспоминаниям о работе во время тюремного заключения в «шарашке»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Марфино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спецтюрьме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МВД — МГБ, где работали заключённые инженеры (1947—1950). Первое произведение, опубликованное в серии «Литературные памятники» при жизни автора.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52" y="164387"/>
            <a:ext cx="8370533" cy="5121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032" y="2753846"/>
            <a:ext cx="2570770" cy="103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В круге первом / Александр Исаевич Солженицын. – Санкт-Петербург: Азбука. - 2016. – 800 с. – (Азбука-классика).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301" y="792120"/>
            <a:ext cx="1263723" cy="18401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2996927" y="2321959"/>
            <a:ext cx="55502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Прообразами главных героев романа стали сам Александр Солженицын (Глеб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Нержин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 и его знакомые по «шарашке»: Лев Рубин — литературовед (германист) и диссидент Лев Копелев, Дмитрий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Сологдин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— инженер-конструктор и философ Дмитрий Панин. Идеологически крайне острый роман был написан Солженицыным в литературном подполье, без надежды 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публикацию. 1965 году вместе с другими произведениями был конфискован КГБ. В 1968 году был опубликован на Западе. В том же году Солженицын восстановил первоначальную версию романа с небольшими изменениями. В СССР «В круге первом» был опубликован только в 1990 году.</a:t>
            </a: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409" y="1952090"/>
            <a:ext cx="5661060" cy="390418"/>
          </a:xfrm>
          <a:prstGeom prst="rect">
            <a:avLst/>
          </a:prstGeom>
        </p:spPr>
      </p:pic>
      <p:sp>
        <p:nvSpPr>
          <p:cNvPr id="2050" name="AutoShape 2" descr="Изд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Изд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pp.userapi.com/luezraqo7mQGdhg0PYxSiIkzQURvRP7gGQLIgg/QFLftDS7fkU.jpg"/>
          <p:cNvPicPr>
            <a:picLocks noChangeAspect="1" noChangeArrowheads="1"/>
          </p:cNvPicPr>
          <p:nvPr/>
        </p:nvPicPr>
        <p:blipFill>
          <a:blip r:embed="rId5"/>
          <a:srcRect b="16444"/>
          <a:stretch>
            <a:fillRect/>
          </a:stretch>
        </p:blipFill>
        <p:spPr bwMode="auto">
          <a:xfrm>
            <a:off x="297950" y="4089115"/>
            <a:ext cx="2466604" cy="147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5429" y="5632641"/>
            <a:ext cx="2671609" cy="10352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З. Копелев, А. И. Солженицын, Д.М. Панин. Друзья по «шарашке»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Марфино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(Рубин,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Нержин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Сологдин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августа 1968 года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ttps://pp.userapi.com/c314423/v314423329/42c2/wW-CXslcIg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9064" y="4746661"/>
            <a:ext cx="2982940" cy="123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380199" y="6056615"/>
            <a:ext cx="5054885" cy="631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Марфинская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обитель с еще 1-этажной церковью и куполом, 1949. </a:t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Именно в таком здании работали и жили и герои "Круга Первого"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RprWEY29hMzxTfMtQuV-tjtKPzqoYXTMLwxAAw/WikwYFk-CvA.jpg"/>
          <p:cNvPicPr>
            <a:picLocks noChangeAspect="1" noChangeArrowheads="1"/>
          </p:cNvPicPr>
          <p:nvPr/>
        </p:nvPicPr>
        <p:blipFill>
          <a:blip r:embed="rId2"/>
          <a:srcRect l="1517" t="2080" r="1405" b="19030"/>
          <a:stretch>
            <a:fillRect/>
          </a:stretch>
        </p:blipFill>
        <p:spPr bwMode="auto">
          <a:xfrm>
            <a:off x="193777" y="647272"/>
            <a:ext cx="3730951" cy="2295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0911" y="3218215"/>
            <a:ext cx="3442171" cy="8298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 Солженицын. После изъятия КГБ архива с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мишинописью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романа «В круге первом», сентябрь-октябрь 1965 года.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2" y="164387"/>
            <a:ext cx="8370533" cy="5121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89114" y="571748"/>
            <a:ext cx="47877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Солженицыну неоднократно доводилось менять название романа. Он остановился, наконец, на названии «В круге первом». Автор провидит параллель между «шарашкой» 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дантевским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адом, состоящим из нескольких кругов. Пояснение к названию автор делает устами Льва Рубина, который вспоминает одно из самых известных произведений Данте Алигьери – «Божественную комедию». Поэт Возрождения долго думал над тем, куда поместить античных мудрецов. Эти люди были язычниками, следовательно, не имели право на рай. Однако и бросать их в «пекло» было бы тоже несправедливо. Ведь единственным их грехом было многобожие. Именно поэтому Данте создал в аду место, где могут находиться лучшие из худших. 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«Шарашка», по мнению автора, первый круг ада. Здесь, большей частью, находятся политические заключённые, люди, в чём-либо несогласные с господствующей идеологией или попавшие в заключение по ложному доносу. 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98" y="5044612"/>
            <a:ext cx="2393878" cy="390418"/>
          </a:xfrm>
          <a:prstGeom prst="rect">
            <a:avLst/>
          </a:prstGeom>
        </p:spPr>
      </p:pic>
      <p:pic>
        <p:nvPicPr>
          <p:cNvPr id="1030" name="Picture 6" descr="В круге первом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400693" y="4715838"/>
            <a:ext cx="1297562" cy="1890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69897" y="5568964"/>
            <a:ext cx="2393879" cy="103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В круге первом / Александр Исаевич Солженицын. – Москва: АСТ. - 2016. – 832 с. – (Эксклюзив:  Русская классика)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В круге первом. Рома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5188" y="4777483"/>
            <a:ext cx="1295144" cy="18904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Прямоугольник 13"/>
          <p:cNvSpPr/>
          <p:nvPr/>
        </p:nvSpPr>
        <p:spPr>
          <a:xfrm>
            <a:off x="6460733" y="5598074"/>
            <a:ext cx="2393879" cy="103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В круге первом / Александр Исаевич Солженицын. – Москва: Наука- 2006. – 796 с.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0" y="297951"/>
            <a:ext cx="8370533" cy="512108"/>
          </a:xfrm>
          <a:prstGeom prst="rect">
            <a:avLst/>
          </a:prstGeom>
        </p:spPr>
      </p:pic>
      <p:pic>
        <p:nvPicPr>
          <p:cNvPr id="36866" name="Picture 2" descr="http://images.myshared.ru/5/471668/slide_27.jpg"/>
          <p:cNvPicPr>
            <a:picLocks noChangeAspect="1" noChangeArrowheads="1"/>
          </p:cNvPicPr>
          <p:nvPr/>
        </p:nvPicPr>
        <p:blipFill>
          <a:blip r:embed="rId3"/>
          <a:srcRect l="2681" t="4540" r="5297" b="7070"/>
          <a:stretch>
            <a:fillRect/>
          </a:stretch>
        </p:blipFill>
        <p:spPr bwMode="auto">
          <a:xfrm>
            <a:off x="339048" y="1804480"/>
            <a:ext cx="8404260" cy="406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49227" y="723420"/>
            <a:ext cx="7886700" cy="9307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Пламя, в котором сгорела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наша страна…»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85533" y="6174769"/>
            <a:ext cx="7886700" cy="46968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 6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73331" y="919052"/>
            <a:ext cx="6328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«Архипелаг ГУЛАГ» – художественно-историческое произведение Александра Солженицына о репрессиях  в СССР в период с 1918 по 1956 годы. Основано на письмах, воспоминаниях и устных рассказах 257 заключенных и личном опыте автора. ГУЛАГ – аббревиатура от «Главное управление лагерей».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«Архипелаг ГУЛАГ» был написан в СССР тайно в период с 1968 года по 1968 год (закончен 2 июня 1968 года), первый том опубликован в Париже в декабре 1973 года.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6" y="369870"/>
            <a:ext cx="8370533" cy="512108"/>
          </a:xfrm>
          <a:prstGeom prst="rect">
            <a:avLst/>
          </a:prstGeom>
        </p:spPr>
      </p:pic>
      <p:sp>
        <p:nvSpPr>
          <p:cNvPr id="8" name="Табличка 7"/>
          <p:cNvSpPr/>
          <p:nvPr/>
        </p:nvSpPr>
        <p:spPr>
          <a:xfrm>
            <a:off x="3133618" y="3160084"/>
            <a:ext cx="5702158" cy="1483836"/>
          </a:xfrm>
          <a:prstGeom prst="plaque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«Я выполнил свой долг перед погибшими, это дает мне облегчение и спокойствие. Эта правда обречена была изничтожиться, ее забивали, топили, сжигали, растирали в порошок. Но вот она соединилась, жива, напечатана, и этого уже никому никогда не стереть», - писал Александр Солженицын.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Изд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Архипелаг_ГУЛАГ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885" y="861452"/>
            <a:ext cx="1715784" cy="25449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70" y="2710666"/>
            <a:ext cx="5948738" cy="512108"/>
          </a:xfrm>
          <a:prstGeom prst="rect">
            <a:avLst/>
          </a:prstGeom>
        </p:spPr>
      </p:pic>
      <p:pic>
        <p:nvPicPr>
          <p:cNvPr id="2052" name="Picture 4" descr="http://www.stihi.ru/pics/2016/11/03/111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712" y="4864607"/>
            <a:ext cx="2737004" cy="168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s://i.ytimg.com/vi/Omx-nv1gOko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0201" y="4869862"/>
            <a:ext cx="2506894" cy="166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http://www.osimira.com/wp-content/uploads/images/12946-8934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8687" y="4891890"/>
            <a:ext cx="2493248" cy="166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26033" y="3514133"/>
            <a:ext cx="2712376" cy="11811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Архипелаг ГУЛАГ, 1918-1956: Опыт художественного исследования: Т. 1 / А. И. Солженицын. – Москва: Советский писатель. Новый мир, 1989. – 585 с.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чка 4"/>
          <p:cNvSpPr/>
          <p:nvPr/>
        </p:nvSpPr>
        <p:spPr>
          <a:xfrm>
            <a:off x="4931595" y="755929"/>
            <a:ext cx="4017196" cy="2110559"/>
          </a:xfrm>
          <a:prstGeom prst="plaque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"Книга - о крови, о поте, о слезах, о страданиях, о безнадежности, а ее закрываешь с ощущением силы и света. Она показывает: человек во всех обстоятельствах может остаться человеком. Дает ощущение, что наш народ не кончился, мы прошли нижнюю точку, мы прошли катарсис. Исправлять жизнь будет трудно, но возможно«. 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Н.Д.Солженицына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16" y="277403"/>
            <a:ext cx="8370533" cy="5121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6580" y="3351313"/>
            <a:ext cx="47774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23 августа 1973 года автор дал большое интервью иностранным корреспондентам. В тот же день КГБ задержал одну из помощниц писателя Елизавету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Воронянскую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из Ленинграда. В ходе допроса её вынудили выдать местонахождение одного экземпляра рукописи «Архипелага ГУЛАГ». Вернувшись домой, она повесилась. 5 сентября Солженицын узнал о случившемся и распорядился начать печатание «Архипелага» на Западе (в эмигрантском издательстве «ИМКА – Пресс»). Тогда же он отправил руководству СССР «Письмо вождям Советского Союза» , в котором призвал отказаться от коммунистической идеологии и сделать шаги по превращению СССР в русское национальное государство.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95" y="2989779"/>
            <a:ext cx="3400747" cy="441789"/>
          </a:xfrm>
          <a:prstGeom prst="rect">
            <a:avLst/>
          </a:prstGeom>
        </p:spPr>
      </p:pic>
      <p:pic>
        <p:nvPicPr>
          <p:cNvPr id="2050" name="Picture 2" descr="Архипелаг ГУЛАГ"/>
          <p:cNvPicPr>
            <a:picLocks noChangeAspect="1" noChangeArrowheads="1"/>
          </p:cNvPicPr>
          <p:nvPr/>
        </p:nvPicPr>
        <p:blipFill>
          <a:blip r:embed="rId3"/>
          <a:srcRect r="3889" b="10603"/>
          <a:stretch>
            <a:fillRect/>
          </a:stretch>
        </p:blipFill>
        <p:spPr bwMode="auto">
          <a:xfrm>
            <a:off x="636997" y="791112"/>
            <a:ext cx="3973890" cy="242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i.imgur.com/EfMiq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193" y="3431568"/>
            <a:ext cx="1382790" cy="20543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50095" y="5748921"/>
            <a:ext cx="3780782" cy="880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 И. Малое собрание сочинений. Т. 5. Архипелаг ГУЛАГ, 1918  - 1956 : Опыт художественного исследования : Ч. I - II .  / А. И. Солженицын. – Москва : Инком НВ, 1991. –  429 с.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2966" y="548780"/>
            <a:ext cx="3770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 конца августа в западной прессе публиковалось большое количество статей в защиту диссидентов и, в частности, Солженицына. В СССР была развёрнута мощная пропагандистская кампания против диссидентов. 31 августа в газете «Правда» было напечатано открытое письмо группы советских писателей, с осуждением Солженицына и А.Д.Сахарова,  «клевещущих на наш государственный и общественный строй»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16" y="123291"/>
            <a:ext cx="8370533" cy="5121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9190" y="2361561"/>
            <a:ext cx="40891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 января 1974 года выход «Архипелага ГУЛАГ» и меры «пресечения антисоветской деятельности» Солженицына были обсуждены на заседании Политбюро ЦК КПСС. 12 февраля Солженицын был арестован, обвинён в измене Родине и лишён советского гражданства</a:t>
            </a:r>
            <a:r>
              <a:rPr lang="ru-RU" sz="1400" b="1" baseline="30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13 февраля он был выслан из СССР.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upload.wikimedia.org/wikipedia/commons/e/ee/%D0%A1%D0%BE%D0%BE%D0%B1%D1%89%D0%B5%D0%BD%D0%B8%D0%B5_%D0%A2%D0%90%D0%A1%D0%A1_%D0%BE_%D0%B2%D1%8B%D1%81%D1%8B%D0%BB%D0%BA%D0%B5_%D0%A1%D0%BE%D0%BB%D0%B6%D0%B5%D0%BD%D0%B8%D1%86%D1%8B%D0%BD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upload.wikimedia.org/wikipedia/commons/e/ee/%D0%A1%D0%BE%D0%BE%D0%B1%D1%89%D0%B5%D0%BD%D0%B8%D0%B5_%D0%A2%D0%90%D0%A1%D0%A1_%D0%BE_%D0%B2%D1%8B%D1%81%D1%8B%D0%BB%D0%BA%D0%B5_%D0%A1%D0%BE%D0%BB%D0%B6%D0%B5%D0%BD%D0%B8%D1%86%D1%8B%D0%BD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Материалы к «Красному Колесу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191" y="3111712"/>
            <a:ext cx="3411021" cy="2380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44" y="6287784"/>
            <a:ext cx="7664520" cy="441789"/>
          </a:xfrm>
          <a:prstGeom prst="rect">
            <a:avLst/>
          </a:prstGeom>
        </p:spPr>
      </p:pic>
      <p:pic>
        <p:nvPicPr>
          <p:cNvPr id="12" name="Рисунок 11" descr="Сообщение_ТАСС_о_высылке_Солженицы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41" y="628264"/>
            <a:ext cx="1624602" cy="16300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89088" y="822305"/>
            <a:ext cx="2085654" cy="646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Сообщение ТАСС о высылке А. Солженицына (Известия. 15.2.1974)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9546" y="5712803"/>
            <a:ext cx="3524037" cy="451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рабочем столе — материалы к «Красному Колесу»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507" y="4592547"/>
            <a:ext cx="2496622" cy="441789"/>
          </a:xfrm>
          <a:prstGeom prst="rect">
            <a:avLst/>
          </a:prstGeom>
        </p:spPr>
      </p:pic>
      <p:sp>
        <p:nvSpPr>
          <p:cNvPr id="1032" name="AutoShape 8" descr="https://img-gorod.ru/upload/iblock/137/137d18d2d5192d3a5f0be0f786cf6d7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137d18d2d5192d3a5f0be0f786cf6d7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951" y="4139608"/>
            <a:ext cx="1390542" cy="21122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42506" y="5168272"/>
            <a:ext cx="2568541" cy="10886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Солженицын, А.И. Наконец-то революция. Главы из книги «Красное Колесо» / Александр  Солженицын. -  Москва: АСТ, 2018. – 704 с.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47" y="144461"/>
            <a:ext cx="8653669" cy="956972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Дорогие читатели!</a:t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Подробнее с творчеством и деятельностью Александра Исаевича Солженицына вам поможет познакомиться литература из фондов МУК «Тульская библиотечная система».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650" y="1004360"/>
            <a:ext cx="7733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Исаевича Солженицына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8448" y="1743024"/>
            <a:ext cx="783367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Солженицын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И. Собрание сочинений. В 9 т. Т. 1.  Рассказы / Александр Исаевич Солженицын. – Москва : Терра, 1999. – 622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Солженицын, А. И. Собрание сочинений. В 9 т. Т. 2. В круге первом / Александр Исаевич Солженицын. – Москва : Терра, 1999. – 830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Солженицын, А.И. Собрание сочинений. В 9 т. Т. 3. Раковый корпус / Александр Исаевич Солженицын. – Москва : Терра, 1999. – 510 с. 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Солженицын, А. И. Малое собрание сочинений. Т. 1. В круге первом, кн. 1 / Александр Исаевич Солженицын. – Москва : Инком НВ, 1991. – 348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Солженицын, А. И. Малое собрание сочинений. Т. 2. В круге первом, кн. 2. / Александр Исаевич Солженицын. – Москва : Инком НВ, 1991. – 317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Солженицын, А. И. Малое собрание сочинений. Т. 3. Рассказы / Александр Исаевич Солженицын. – Москва : Инком НВ, 1991. – 285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Солженицын, А. И. Малое собрание сочинений. Т. 4. Раковый корпус / Александр Исаевич Солженицын. – Москва : Инком НВ, 1991. –  411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Солженицын, А. И. Малое собрание сочинений. Т. 5. Архипелаг ГУЛАГ, 1918  - 1956 : Опыт художественного исследования : Ч. I - II .  / Александр Исаевич Солженицын. – Москва : Инком НВ, 1991. –  429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Солженицын, А. И. Малое собрание сочинений. Т. 6. Архипелаг ГУЛАГ, 1918  - 1956 : Опыт художественного исследования : Ч.  III - IV.  / Александр Исаевич Солженицын. – Москва : Инком НВ, 1991. –  429 с.</a:t>
            </a:r>
          </a:p>
          <a:p>
            <a:pPr>
              <a:spcAft>
                <a:spcPts val="5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Солженицын, А. И. Малое собрание сочинений. Т. 7. Архипелаг ГУЛАГ, 1918 – 1956 : Опыт художественного исследования : Ч. V - VI. / Александр Исаевич Солженицын. – Москва : Инком НВ, 1991. –  380 с.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912" y="6002219"/>
            <a:ext cx="3974937" cy="44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69" y="6188930"/>
            <a:ext cx="3977442" cy="4450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926" y="1195862"/>
            <a:ext cx="8548068" cy="4624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Солженицын, А. И. Архипелаг ГУЛАГ, 1918-1956 : Опыт художественного исследования. В 3 т. Т. 1. / Александр Исаевич Солженицын. – Москва : Советский писатель. Новый мир, 1989. – 585 с. : ил. 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Солженицын, А. И. Архипелаг ГУЛАГ, 1918-1956 : Опыт художественного исследования. В 3 т. Т. 2. / Александр Исаевич Солженицын. – Москва : Советский писатель. Новый мир, 1989. – 636 с. : ил.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. Солженицын, А. И. Архипелаг ГУЛАГ, 1918-1956 : Опыт художественного исследования. В 3 т. Т. 3. / Александр Исаевич Солженицын. – Москва : Советский писатель. Новый мир, 1989. – 573 с. : ил.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 Солженицын, А. И. В круге первом : роман / Александр Исаевич Солженицын ;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коммент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Л. И.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Сараскиной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 : Слово, 2001. – 645 с. – (Пушкинская библиотека). 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 Солженицын, А. И. В круге первом : роман / Александр Исаевич Солженицын. – Москва: Панорама, 1991. -  750 с. – (Серия «Лауреаты Нобелевской премии).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 Солженицын, А. И. В круге первом : роман / Александр Исаевич Солженицын. – Москва : Книжная палата, 1990. - 591 с. – (Популярная библиотека)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Солженицын, А. И. В круге первом : роман / Александр Исаевич Солженицын. – Москва : Современник, 1990. – 730 с. </a:t>
            </a:r>
            <a:endParaRPr lang="ru-RU" sz="1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Солженицын, А. И. В круге первом : роман / Александр Исаевич Солженицын. – Москва : Художественная литература, 1990. – 766 с. 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 Солженицын, А. И. Двести лет вместе (1795 – 1995). В 2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ч.Ч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1. / Александр Исаевич Солженицын. – Москва : Русский путь. – 2001. – 508 с. – (Исследования новейшей русской истории).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 Солженицын, А. И. Двести лет вместе (1795 – 1995). В 2 ч. Ч. 2. / Александр Исаевич Солженицын. – Москва : Русский путь. – 2002. – 549 с. – (Исследования новейшей русской истории).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21. Солженицын, А. И. Дороженька / Александр Исаевич Солженицын. – Москва : Вагриус, 2004. – 415 с.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 Солженицын, А. И. Избранная проза. Рассказы. Повесть / Александр Исаевич Солженицын. – Москва : Советская Россия, 1990. – 703 с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740" y="381962"/>
            <a:ext cx="6513921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2235"/>
            <a:ext cx="9143999" cy="424311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54954"/>
            <a:ext cx="7772400" cy="9714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Архипелаг судьбы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3000" y="5976730"/>
            <a:ext cx="6858000" cy="685800"/>
          </a:xfrm>
        </p:spPr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Раздел 1.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2" y="370039"/>
            <a:ext cx="7663336" cy="445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2" y="5950084"/>
            <a:ext cx="7663336" cy="445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0332" y="1457634"/>
            <a:ext cx="7386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Солженицын, А.И. Как нам обустроить Россию : Посильные соображения / Александр Исаевич Солженицын. – Ленинград: Советский писатель. Ленинградское отделение, 1990. - 58 с. – (Новинка года).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 Солженицын, А. И. Колокол Углича : рассказы, крохотки, повесть / А.И. Солженицын. – Москва : Вагриус, 2004. – 588 с.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23. Солженицын, А. И. Колокольня : рассказы, крохотки, повесть / Александр Исаевич Солженицын. – Москва :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ПрозаиК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- 587 с. 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24. Солженицын, А. И. Красное колесо: повествованье в отмеренных сроках. В 10 т. : в 4 узлах. Т. 1. Узел 1. Август Четырнадцатого / Александр Исаевич Солженицын.  – Москва : Воениздат, 1993. – 463 с.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25. Солженицын, А. И. Красное колесо: повествованье в отмеренных сроках. В 10 т. : в 4 узлах. Т. 2. Узел 1. Август Четырнадцатого / Александр Исаевич Солженицын. – Москва : Воениздат, 1993. – 543 с.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26. Солженицын, А. И. Красное колесо: повествованье в отмеренных сроках. В 10 т. : в 4 узлах. Т. 3. Узел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Октябрь шестнадцатого  / Александр Исаевич Солженицын. – Москва: Воениздат, 1993. – 476 с.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27. Солженицын, А. И. Красное колесо: повествованье в отмеренных сроках. В 10 т. : в 4 узлах. Т. 4. Узел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Октябрь шестнадцатого  / Александр Исаевич Солженицын. – Москва : Воениздат, 1993. – 586 с.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28. Солженицын, А. И. Красное колесо: повествованье в отмеренных сроках. В 10 т. : в 4 узлах. Т. 5. Узел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Март семнадцатого  / Александр Исаевич Солженицын. – Москва : Воениздат, 1994. – 708 с.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Солженицын, А. И. Красное колесо: повествованье в отмеренных сроках. В 10 т. : в 4 узлах. Т. 6. Узел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Март семнадцатого  / Александр Исаевич Солженицын. – Москва : Воениздат, 1994. – 762 с.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 Солженицын, А. И. Красное колесо: повествованье в отмеренных сроках. В 10 т. : в 4 узлах. Т. 7. Узел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Март семнадцатого  / Александр Исаевич Солженицын. – Москва : Воениздат, 1994. – 749 с.</a:t>
            </a: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3997" y="1327251"/>
            <a:ext cx="77517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Солженицын, А. И. Красное колесо: повествованье в отмеренных сроках. В 10 т. : в 4 узлах. Т. 8. Узел III. Март семнадцатого  / Александр Исаевич Солженицын. – Москва : Воениздат, 1995. – 684 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Солженицын, А. И. Красное колесо: повествованье в отмеренных сроках: ( историческая эпопея в 10 т. : в 4 узлах). Т. 9. Узел IV. Апрель  семнадцатого. На обрыве повествования   / А.И. Солженицын.  – Москва: Воениздат, 1996. – 591 с.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33. Солженицын, А. И. Красное колесо: повествованье в отмеренных сроках. В 10 т. : в 4 узлах. Т. 10. Узел IV. Апрель  семнадцатого.  На обрыве повествования / Александр Исаевич Солженицын. – Москва : Воениздат, 1997. – 702 с.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34. Солженицын, А. И. Ленин в Цюрихе : рассказы, крохотки, публицистика / Александр Исаевич Солженицын. – Екатеринбург : У – Фактория, 1999. – 747 с. : ил.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35. Солженицын, А. И. Матренин двор: рассказы / Александр Исаевич Солженицын ; предисл. Л. И.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Сараскиной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Детская литература, 2011. – 220 с. : ил. – (Школьная библиотека).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36. Солженицын, А. И. Матренин двор. Крохотки 50-х. Крохотки 90-х. [Звукозапись] : читает А. Солженицын. – Москва : Союз, 2009. – 1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диск . – (Аудиокнига).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37. Солженицын, А. И. Матренин двор / Александр Исаевич Солженицын. – Курган : Издательство «Зауралье», 1996. – 477 с. – (Современная русская классика).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38. Солженицын, А. И. На возврате дыхания : избранная публицистика  / Александр Исаевич Солженицын. – Москва : Вагриус, 2004. – 715 с.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39. Солженицын, А. И. На изломах: Малая проза / Александр Исаевич Солженицын. – Ярославль : Верхняя Волга, 2000. - 604 с.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40. Солженицын, А. И. Наконец-то революция : главы из книги «Красное колесо» / Александр Исаевич Солженицын. – Москва : АСТ, 2018. – 696 с.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97" y="546740"/>
            <a:ext cx="7663336" cy="445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08" y="5817700"/>
            <a:ext cx="7663336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792" y="707415"/>
            <a:ext cx="8650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2" y="514956"/>
            <a:ext cx="7663336" cy="445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2" y="6198932"/>
            <a:ext cx="7663336" cy="445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5144" y="969025"/>
            <a:ext cx="80312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41. Солженицын, А. И. Не стоит село без праведника : рассказы / Александр Исаевич Солженицын. – Москва : Книжная палата, 1990. – 573 с. – (Популярная библиотека).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42. Солженицын, А. И. Один день Ивана Денисовича / Александр Исаевич Солженицын. – Санкт-Петербург : Азбука, 2017. – 347 с. – (Азбука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Premium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русская проза).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43. Солженицын, А. И. Один день Ивана Денисовича  [Звукозапись]  :  читает А. Солженицын. – Москва : Союз, 2009. – 1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диск . – (Аудиокнига).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44. Солженицын, А. И. Один день Ивана Денисовича ; Матренин двор / Александр Исаевич Солженицын. – Москва : АСТ :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Астрель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– 173 с. – (Библиотека для школьника).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45. Солженицын, А. И. Один день Ивана Денисовича / Александр Исаевич Солженицын. – Москва :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Эксмо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– 614 с. – (Великая отечественная литература).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46. Солженицын, А. И. По минуте в день / Александр Исаевич Солженицын. – Москва : Аргументы и факты, 1995. – 172 с.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47. Солженицын, А. И.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Протеревши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глаза / Александр Исаевич Солженицын. – Москва : Наш дом, 1999. – 364 с.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48. Солженицын, А. И. Раковый корпус / А.И. Солженицын. – Москва :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Эксмо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2010. - 510 с. : ил. – (Русская классика).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49. Солженицын, А. И. Раковый корпус / Александр Исаевич Солженицын. – Москва :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ПрозаиК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– 476 с.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50. Солженицын, А. И. Раковый корпус / Александр Исаевич Солженицын. – Москва : АСТ, 2004. – 507 с. – (Мировая классика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51. Солженицын, А. И. Раковый корпус / Александр Исаевич Солженицын. – Москва : Вагриус, 2004. - 477 с. </a:t>
            </a:r>
            <a:endParaRPr lang="ru-RU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52. Солженицын, А. И. Раковый корпус / Александр Исаевич Солженицын. – Москва : Новый мир, 1991. – 364 с. : ил. – (Библиотека журнала «Новый мир»).</a:t>
            </a:r>
            <a:endParaRPr lang="ru-RU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53. Солженицын, А. И. Раковый корпус / Александр Исаевич Солженицын. – Петрозаводск : Карелия, 1991. – 445 с. </a:t>
            </a:r>
            <a:endParaRPr lang="ru-RU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54. Солженицын, А. И. Рассказы / Александр Исаевич Солженицын. – Москва : АСТ, 2016. – (Русская классика).</a:t>
            </a:r>
            <a:endParaRPr lang="ru-RU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55. Солженицын, А. И. Рассказы / Александр Исаевич Солженицын.  – Санкт-Петербург : Азбука – классика, 2006. – 573 с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5144" y="942520"/>
            <a:ext cx="80312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56. Солженицын, А. И. Рассказы / Александр Исаевич Солженицын. – Москва : АСТ, 2005.  – (Мировая классика).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57. Солженицын, А. И. Рассказы. Крохотки. Раковый корпус. Нобелевская лекция  / Александр Исаевич Солженицын ; сост. Н. Д. Солженицына ; предисл. и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коммент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Л. И.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Сараскиной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 : Слово, 2001. – 685 с. – (Пушкинская библиотека).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58. Солженицын, А. И. Рассказы / Александр Исаевич Солженицын. – Москва : Новый мир, 1990. – 318 с. – (Библиотека журнала «Новый мир»).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59.  Солженицын, А. И. Рассказы / Александр Исаевич Солженицын. – Москва : Современник, 1990. – 302 с. 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44" y="370511"/>
            <a:ext cx="7663336" cy="44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44" y="2968499"/>
            <a:ext cx="7663336" cy="4450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5144" y="3685199"/>
            <a:ext cx="7868769" cy="256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 об  А. И.  Солженицыне</a:t>
            </a:r>
            <a:endParaRPr lang="ru-RU" sz="1200" b="1" u="sng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1.Бушин, В. С. Александр Солженицын : гений первого плевка / Владимир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Бушин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 : Алгоритм, 2005. – 440 с. – (Народ против).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2.Лакшин, В. Я. Солженицын и колесо истории / Владимир Лакшин ; сост. и предисл. С. Н.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Кайдаш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Лакшиной. – Москва : Алгоритм, 2008. – 396 с.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3.Между двумя юбилеями (1998 -2003) : Писатели, критики и литературоведы о творчестве А. И. Солженицына : Альманах. – Москва : Русский путь, 2005. – 554 с.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4.Нива, Жорж. Солженицын / Жорж Нива. – Москва : Художественная литература, 1992. - 191 с. : ил.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5.Решетовская, Н. А. Александр Солженицын и читающая Россия / Наталья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Решетовская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 : Советская Россия, 1990. – 416 с. 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6.Сараскина, Людмила Ивановна. Солженицын / Людмила Ивановна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Сараскина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 : Молодая гвардия, 2009. – 959 с. : ил. – (Жизнь замечательных людей).</a:t>
            </a: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6583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о Солженицыне в периодических изданиях и коллективных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сборниках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3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Золотусский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И. Солженицын и «Выбранные места из переписки с друзьями» // От Грибоедова до Солженицына / Игорь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Золотусский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 : Молодая гвардия, 2006. – С. 155 – 169.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3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Комяти</a:t>
            </a:r>
            <a:r>
              <a:rPr lang="ru-RU" sz="1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 Мифологическая картина мира в повести А. И. Солженицына «Один день Ивана Денисовича» / Д. 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Комяти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Юность. – 2015. - № 1. - С. 72-81.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3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Латынина</a:t>
            </a:r>
            <a:r>
              <a:rPr lang="ru-RU" sz="1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Кто с Солженицыным? / А.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Латынина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Взгляд. Критика. Полемика. Публикации.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3. – Москва : Советский писатель, 1991. – С.106-126.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3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Лёвушкина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 Н. Образ праведницы в рассказе А.И. Солженицына «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Матрёнин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двор» / О. Н.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Лёвушкина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Литература в школе. – 2010. - № 8. – С. 13-17.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3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Локтионова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М. «Не стоит село без праведника». Размышления о рассказе А. Солженицына «Матренин двор» / М.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Локтионова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Литература в школе. – 2010. - № 8. – 17-20. 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1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Нива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Ж. Феномен Солженицына / Ж. Нива // Звезда. – 2013. - № 9. – С. 200-220. 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1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Прохорова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 Г. Диалог с Л.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Н.Толстым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повести А. И. Солженицына «Раковый корпус» / Т. Г. Прохорова // Литература в школе. – 2016. - № 9. – С. 27 – 29.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13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Фресина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М. Воспоминания о Солженицыне / М.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Фресина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Наше наследие. – 2012. - № 10. – С. 110-119.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RU" sz="13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Чалмаев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 А. Александр Солженицын в жизни и творчестве / В.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Чалмаев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Литература в школе. – 2011. - № 5.- С. 11.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sz="13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Черкезова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М. В. А. И. Солженицын в школьном изучении / М. В. Черкезова // Литература в школе. – 2014. – № 9. – С. 32 – 36.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84" y="5830957"/>
            <a:ext cx="7663336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76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7" y="524057"/>
            <a:ext cx="1336421" cy="12326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28794" y="785794"/>
            <a:ext cx="5715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МУК «Тульская библиотечная система»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Центральная городская библиотека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им. Л. Н.Толстого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6181" y="2649614"/>
            <a:ext cx="8493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Выставку подготовила заведующая сектором абонемент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тдела библиотечных услуг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ЦГБ им.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Л.Н.Толстого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 Горохова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chemeClr val="accent3">
                <a:lumMod val="0"/>
                <a:lumOff val="100000"/>
              </a:schemeClr>
            </a:gs>
            <a:gs pos="37000">
              <a:schemeClr val="accent3">
                <a:lumMod val="0"/>
                <a:lumOff val="100000"/>
              </a:schemeClr>
            </a:gs>
            <a:gs pos="74000">
              <a:schemeClr val="accent3">
                <a:lumMod val="98000"/>
                <a:lumOff val="2000"/>
                <a:alpha val="76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5445" y="5704218"/>
            <a:ext cx="2344001" cy="577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1"/>
          <a:stretch/>
        </p:blipFill>
        <p:spPr>
          <a:xfrm>
            <a:off x="524124" y="1870253"/>
            <a:ext cx="2025716" cy="1465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абличка 9"/>
          <p:cNvSpPr/>
          <p:nvPr/>
        </p:nvSpPr>
        <p:spPr>
          <a:xfrm>
            <a:off x="2690192" y="1789839"/>
            <a:ext cx="3697356" cy="1565022"/>
          </a:xfrm>
          <a:prstGeom prst="plaqu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«Всем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кому не хватило жизни об этом рассказать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 Этим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Посвящением открывается «Архипелаг ГУЛАГ». Таким посвящением могла бы открываться почти каждая книга Александра Солженицына. </a:t>
            </a:r>
            <a:endParaRPr lang="ru-RU" sz="1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ли таким посвящением и вся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жизнь?»                                                                                                                                                                Н.Д. Солженицына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47483" y="527901"/>
            <a:ext cx="8243232" cy="81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 насыщенная событиями, как у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Солженицына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биография, кратко ее излагать непросто. Много засекреченных страниц, непонятных событийных поворотов, которые биографы и журналисты истолковывают на свой вкус, а сам Александр Исаевич не стремился прояснять и комментировать.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выставки знакомит с литературой, приоткрывающей жизненные изломы и перипетии судьбы А.И. Солженицына.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35336" r="31369" b="2021"/>
          <a:stretch/>
        </p:blipFill>
        <p:spPr>
          <a:xfrm>
            <a:off x="540915" y="4109439"/>
            <a:ext cx="1462257" cy="22591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Прямоугольник 13"/>
          <p:cNvSpPr/>
          <p:nvPr/>
        </p:nvSpPr>
        <p:spPr>
          <a:xfrm>
            <a:off x="2085445" y="4099742"/>
            <a:ext cx="2349672" cy="14467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Сараскина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 / Людмила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Сараскина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Молодая гвардия, 2009. – 959 с. : ил. – (Жизнь замечательных людей).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172" y="4099742"/>
            <a:ext cx="1625281" cy="22591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6322917" y="4095545"/>
            <a:ext cx="2596954" cy="1435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двумя юбилеями (1998 -2003) : Писатели, критики и литературоведы о творчестве А. И. Солженицына : Альманах. – Москва : Русский путь, 2005. – 554 с.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7548" y="5721692"/>
            <a:ext cx="2596954" cy="573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8411" y="1821687"/>
            <a:ext cx="2115228" cy="14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71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62000">
              <a:schemeClr val="accent3">
                <a:lumMod val="0"/>
                <a:lumOff val="100000"/>
              </a:schemeClr>
            </a:gs>
            <a:gs pos="94000">
              <a:schemeClr val="accent3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639" y="1083325"/>
            <a:ext cx="46222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«Александр Солженицын родился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1918, когда в России уже бушевала Гражданская война. И прожил поистине «не календарный — настоящий Двадцатый Век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известны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крутые изломы жизни Солженицына: после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отцовских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 и юности — война, фронт; с 26 лет — тюрьмы, лагеря, ссылка; смертельная болезнь; жизнь провинциального учителя, таящего свое писательство; взлет известности с публикацией «Одного дня Ивана Денисовича» и почти немедленно — стена, преградившая путь его следующим книгам; открытое инакомыслие,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бодание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 властями; охота КГБ за его рукописями; взрыв «Архипелага»,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изгнание из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СССР; короткая жизнь в Европе и долгая — на вермонтских холмах; возвращение на родину в 1990-х. На таких изломах, где не раз и не в шутку на кону была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жизнь»</a:t>
            </a:r>
          </a:p>
          <a:p>
            <a:pPr algn="just"/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 выступления Н. Д. Солженицыной на открытии выставки в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ГМИИ имени А.С.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7" y="175363"/>
            <a:ext cx="8718115" cy="551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45" y="608932"/>
            <a:ext cx="1792921" cy="257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63044" y="3495256"/>
            <a:ext cx="1792921" cy="5242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Солженицын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детстве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63" y="674324"/>
            <a:ext cx="1895971" cy="244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957563" y="3621282"/>
            <a:ext cx="1895971" cy="5242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Нобелевский лауреат Александр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 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60" y="4327078"/>
            <a:ext cx="1502758" cy="22440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375" y="6071842"/>
            <a:ext cx="2347163" cy="5044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299" y="4518029"/>
            <a:ext cx="1465659" cy="21134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4337" y="6074309"/>
            <a:ext cx="2347163" cy="49951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93638" y="4813671"/>
            <a:ext cx="2349672" cy="12581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Нива, Ж. Солженицын / Жорж Нива. – Москва : Художественная литература, 1992. - 191 с. : ил.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37162" y="4824368"/>
            <a:ext cx="2641238" cy="12651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Золотусский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И. Солженицын и «Выбранные места из переписки с друзьями» // От Грибоедова до Солженицына / Игорь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Золотусский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Молодая гвардия, 2006. – С. 155 – 169.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17" y="292233"/>
            <a:ext cx="8512283" cy="7447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516" y="4038210"/>
            <a:ext cx="2624701" cy="4421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8713" y="806245"/>
            <a:ext cx="4852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школьником Александр Солженицын,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 себя как личность творческая – занимался в драмкружке, писал статьи, много читал. Параллельно учился в двух университетах: Ростовском на физмате и Московском институте философии, литературы и истории (успел заочно окончить два курса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Во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учебы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задумал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начал создавать серию литературных произведений о революции в России. Работа была прервана с наступлением войны.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" y="942122"/>
            <a:ext cx="1340546" cy="1937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225243" y="2964623"/>
            <a:ext cx="1883470" cy="5707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Солженицын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студенческие годы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217" y="3620688"/>
            <a:ext cx="26357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сорок первом году началась война - в биографии Солженицына самое важное событие, направившее его жизнь, как и жизнь всего советского государства, совсем не в том направлении, которое планировалось. Он успел закончить университет и был отправлен на службу. Прошел военную подготовку в Костромском артиллерийском училище. Был награжден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орденом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 второй степени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орденом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Звезды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4474" y="940697"/>
            <a:ext cx="1354743" cy="189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6561445" y="2889917"/>
            <a:ext cx="2358243" cy="56869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 Ленинградского артиллерийского училища.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438" y="5696525"/>
            <a:ext cx="2981107" cy="7437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189" y="2411579"/>
            <a:ext cx="3875803" cy="536872"/>
          </a:xfrm>
          <a:prstGeom prst="rect">
            <a:avLst/>
          </a:prstGeom>
        </p:spPr>
      </p:pic>
      <p:sp>
        <p:nvSpPr>
          <p:cNvPr id="32" name="Прямоугольник с одним вырезанным углом 31"/>
          <p:cNvSpPr/>
          <p:nvPr/>
        </p:nvSpPr>
        <p:spPr>
          <a:xfrm>
            <a:off x="5544329" y="3865628"/>
            <a:ext cx="3375359" cy="1648886"/>
          </a:xfrm>
          <a:prstGeom prst="snip1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читать, не писать, </a:t>
            </a:r>
            <a:b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повсюду всегда мозг сверлит и сверлит в исступлении </a:t>
            </a:r>
            <a:b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Мысль одна: да когда же, когда? </a:t>
            </a:r>
            <a:b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остановим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их наступление?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Солженицын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Морозовск, 10 сентября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536" y="3174263"/>
            <a:ext cx="1573107" cy="237878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55682" y="5696525"/>
            <a:ext cx="2973059" cy="7864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Сараскина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 Война и на войне // Александр Солженицын / Людмила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Сараскина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Молодая гвардия, 2008. – С. 174 – 280.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6" y="159025"/>
            <a:ext cx="8516850" cy="715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6" y="2382579"/>
            <a:ext cx="1421555" cy="1976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1215" y="5494221"/>
            <a:ext cx="6053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 сначала работал на стройке и, кстати, участвовал в создании домов в районе нынешней московской площади Гагарина. Затем государство решило использовать математическое образование заключенного и ввело его в систему специальных тюрем, подчинявшуюся закрытому конструкторскому бюро. Но из-за размолвки с начальством Александра Исаевича переводят в жесткие условия общего лагеря в Казахстане. Там он провел более трети своего заключения.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3288" y="4523424"/>
            <a:ext cx="1797297" cy="60793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полгода после ареста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5208" t="15414" r="5563" b="17420"/>
          <a:stretch/>
        </p:blipFill>
        <p:spPr>
          <a:xfrm>
            <a:off x="5420761" y="3228148"/>
            <a:ext cx="3407515" cy="188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291086" y="5330319"/>
            <a:ext cx="2564081" cy="73227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Марфинская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«шарашка», где заключенный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олженицын работал с 1947 по 1950 гг.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с одним вырезанным углом 18"/>
          <p:cNvSpPr/>
          <p:nvPr/>
        </p:nvSpPr>
        <p:spPr>
          <a:xfrm>
            <a:off x="4901840" y="756321"/>
            <a:ext cx="3957490" cy="1996129"/>
          </a:xfrm>
          <a:prstGeom prst="snip1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стеной стена растёт, за стенами стена…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Шутим, закурив у ящика растворного.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Ждём на ужин хлеба, каш добавка вздорного.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 лесов, меж камня – камер ямы чёрные,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Чьих-то близких мук немая глубина…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всего-то нить у них – одна, автомобильная,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 гуденьем проводов недавние столбы.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 мой! Какие мы бессильные!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 мой! Какие мы рабы!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Александр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Солженицын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28" y="1828600"/>
            <a:ext cx="3715295" cy="506012"/>
          </a:xfrm>
          <a:prstGeom prst="rect">
            <a:avLst/>
          </a:prstGeom>
        </p:spPr>
      </p:pic>
      <p:sp>
        <p:nvSpPr>
          <p:cNvPr id="23" name="Заголовок 22"/>
          <p:cNvSpPr>
            <a:spLocks noGrp="1"/>
          </p:cNvSpPr>
          <p:nvPr>
            <p:ph type="title"/>
          </p:nvPr>
        </p:nvSpPr>
        <p:spPr>
          <a:xfrm>
            <a:off x="284535" y="737938"/>
            <a:ext cx="3811988" cy="1154866"/>
          </a:xfrm>
        </p:spPr>
        <p:txBody>
          <a:bodyPr>
            <a:norm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арест случился в конце войны, в феврале 1945 года. Армейский капитан, комбат звуковой разведки Солженицын был отправлен на Лубянку. В июле того же года приговорен к восьми годам лагерей и пожизненной ссылке.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568" y="6128495"/>
            <a:ext cx="2544599" cy="566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265" y="2382579"/>
            <a:ext cx="1431685" cy="193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2392817" y="4458088"/>
            <a:ext cx="2743104" cy="87223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 Солженицын – заключенный на шарашке “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Марфино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снимок в казённом костюме и галстуке. Декабрь 1948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144" y="2457834"/>
            <a:ext cx="4234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953" y="631683"/>
            <a:ext cx="31392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освобождения Солженицыну запрещено приближаться к столице. Ему дают работу в Южном Казахстане, где он преподает математику в школе. В 1956 году дело Солженицына пересмотрели и объявили, что в нем нет состава преступления. Теперь Александр Исаевич мог вернуться в Россию. Он начал учительствовать в Рязани, а после первых публикаций рассказов сосредоточился на писательстве.</a:t>
            </a:r>
          </a:p>
          <a:p>
            <a:pPr algn="jus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6" y="163943"/>
            <a:ext cx="8163083" cy="399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0761" y="2653624"/>
            <a:ext cx="2378908" cy="335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774" y="627143"/>
            <a:ext cx="2022304" cy="146504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21188" y="2090020"/>
            <a:ext cx="2463259" cy="78485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Глинобитная хата на краю Кок-Терека. Улица Пионерская, где ссыльный Солженицын жил с сентября 1963 по июнь 1956.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5394" y="747895"/>
            <a:ext cx="1813993" cy="124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430761" y="2133142"/>
            <a:ext cx="2463260" cy="37963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хате за рабочим столом.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1955 год.</a:t>
            </a: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04" y="2753826"/>
            <a:ext cx="2994194" cy="481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21188" y="4922025"/>
            <a:ext cx="1022546" cy="146078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05468" y="5572715"/>
            <a:ext cx="3814327" cy="7701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Решетовская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 А. Александр Солженицын и читающая Россия / Наталья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Решетовская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Советская Россия, 1990. - 416 с.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4"/>
          <p:cNvSpPr txBox="1">
            <a:spLocks/>
          </p:cNvSpPr>
          <p:nvPr/>
        </p:nvSpPr>
        <p:spPr>
          <a:xfrm>
            <a:off x="505410" y="3270970"/>
            <a:ext cx="3139233" cy="28717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1970 году Солженицын был удостоен Нобелевской премии по литературе за «нравственную силу, почерпнутую в традиции великой русской литературы». Узнав о награждении, писатель заявил, что намерен получить награду» лично, в установленный день». Однако советское правительство сочло решение Нобелевского комитета «политически враждебным», и Солженицын, боясь, что после своей поездки в Швецию он не сможет вернуться в Россию, с благодарностью принял высокую награду, однако на церемонии награждения не присутствовал. Он получил премию в 1974 году, находясь в эмиграции.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468" y="5069768"/>
            <a:ext cx="3699852" cy="4816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29" y="6017878"/>
            <a:ext cx="2994194" cy="4816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8106" t="7779" r="18391" b="12396"/>
          <a:stretch/>
        </p:blipFill>
        <p:spPr>
          <a:xfrm>
            <a:off x="3770772" y="3130468"/>
            <a:ext cx="1282045" cy="16391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2817" y="3015723"/>
            <a:ext cx="3756852" cy="20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6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670" y="902109"/>
            <a:ext cx="59705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Исаевич жил в Германии, Швейцарии, США. На литературные гонорары он основал «Русский общественный Фонд помощи преследуемым и их семьям», выступал в западной Европе и Северной Америке с лекциями на тему несостоятельности коммунистического строя, но постепенно разочаровался и в американском режиме, поэтому стал критиковать также и демократию. Когда Михаил Горбачев начал Перестройку, в СССР изменилось и отношение к творчеству Солженицына. А уже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президенте Борисе Ельцине писателя вернулся на родину.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3" y="332022"/>
            <a:ext cx="7907197" cy="603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123" y="3473659"/>
            <a:ext cx="2356719" cy="1567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66083" y="5228420"/>
            <a:ext cx="2436759" cy="12526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Толпа журналистов у дома Генриха Бёлля под Кёльном, куда был привезён высланный из СССР Солженицын. 13 февраля 1974 г.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53245" y="800237"/>
            <a:ext cx="1252023" cy="1773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843860" y="2684928"/>
            <a:ext cx="2009081" cy="5751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Газетная травля января-февраля 1974 года.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70" y="2481490"/>
            <a:ext cx="5970532" cy="4910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301025" y="5385883"/>
            <a:ext cx="2398322" cy="10951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на родину.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во Владивостоке 27 мая 1994 года. На одном из плакатов: «О приморском ГУЛАГЕ — А. И. Солженицын — расскажи всё Ельцину».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826" y="3537056"/>
            <a:ext cx="2425521" cy="157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/>
          <a:srcRect l="4897" t="14686" r="2930" b="2996"/>
          <a:stretch/>
        </p:blipFill>
        <p:spPr>
          <a:xfrm>
            <a:off x="3176317" y="3473659"/>
            <a:ext cx="2938483" cy="196822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00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3049</TotalTime>
  <Words>6435</Words>
  <Application>Microsoft Office PowerPoint</Application>
  <PresentationFormat>Экран (4:3)</PresentationFormat>
  <Paragraphs>240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ВИРТУАЛЬНАЯ ВЫСТАВКА</vt:lpstr>
      <vt:lpstr>  Дорогие читатели! В 2018 году исполняется 100 лет со дня рождения Александра Исаевича Солженицына (1918-2008) - писателя, публициста, общественного и политического деятеля. Споры и обсуждения биографии Солженицына и его творчества продолжаются даже сейчас, спустя десять лет после его смерти. Для кого-то он нравственный ориентир, великий художник и борец за свободу. Кто-то назовет его исказителем истории и выдающимся предателем Родины. Прослойка нейтральных, равнодушных или вообще ничего не слышавших об Александре Исаевиче Солженицыне очень тонка. Не это ли свидетельство того, что мы говорим о неординарном человеке.  Причем ненавидят его обычно именно те, кто очень поверхностно знаком с его книгами. Нас Александр Солженицын интересует в первую очередь как большой писатель. И именно  его творческому наследию мы посвятили виртуальную выставку. ВИРТУАЛЬНАЯ ВЫСТАВКА «Александр  Солженицын.  Личность. Творчество. Время» состоит из следующих разделов: 1. Архипелаг судьбы 2.  «Крокодилье чудище нашей лагерной жизни…» 3. На ком держится Россия… 4. В «РАКОВЫХ» обстоятельствах 5. «О том, как выжить там, где выжить нельзя» 6. «Пламя, в котором сгорела  наша страна…» </vt:lpstr>
      <vt:lpstr>Архипелаг судьбы</vt:lpstr>
      <vt:lpstr>Презентация PowerPoint</vt:lpstr>
      <vt:lpstr>Презентация PowerPoint</vt:lpstr>
      <vt:lpstr>Презентация PowerPoint</vt:lpstr>
      <vt:lpstr>Первый арест случился в конце войны, в феврале 1945 года. Армейский капитан, комбат звуковой разведки Солженицын был отправлен на Лубянку. В июле того же года приговорен к восьми годам лагерей и пожизненной ссылке.</vt:lpstr>
      <vt:lpstr>Презентация PowerPoint</vt:lpstr>
      <vt:lpstr>Презентация PowerPoint</vt:lpstr>
      <vt:lpstr>«Крокодилье чудище нашей лагерной жизни…»</vt:lpstr>
      <vt:lpstr>«Один день Ивана Денисовича» (первоначальное авторское название – «Щ – 854») – первое опубликованное произведение Александра Солженицына, принёсшее ему мировую известность, публикация которого, по мнению историков и литературоведов, повлияла на весь дальнейший  ход истории СССР.</vt:lpstr>
      <vt:lpstr>Презентация PowerPoint</vt:lpstr>
      <vt:lpstr>Презентация PowerPoint</vt:lpstr>
      <vt:lpstr>На ком держится Россия…</vt:lpstr>
      <vt:lpstr>Презентация PowerPoint</vt:lpstr>
      <vt:lpstr>Презентация PowerPoint</vt:lpstr>
      <vt:lpstr>«В «РАКОВЫХ» обстоятельствах…»</vt:lpstr>
      <vt:lpstr>Презентация PowerPoint</vt:lpstr>
      <vt:lpstr>К концу 1953 года здоровье резко ухудшилось, обследование выявило раковую опухоль. В январе 1954 года Солженицын был направлен в Ташкент на лечение, в марте выписан со значительным улучшением. Позднее Александр Исаевич сознавался друзьям, что в Ташкент он ехал умирать и писал очень много, полагая, «пока он пишет – у него отсрочка». Болезнь, лечение, исцеление и больничные впечатления легли в основу повести «Раковый корпус», которая была задумана весной 1955. </vt:lpstr>
      <vt:lpstr>Презентация PowerPoint</vt:lpstr>
      <vt:lpstr>РАЗДЕЛ  5.</vt:lpstr>
      <vt:lpstr>Презентация PowerPoint</vt:lpstr>
      <vt:lpstr>Презентация PowerPoint</vt:lpstr>
      <vt:lpstr>«Пламя, в котором сгорела  наша страна…»</vt:lpstr>
      <vt:lpstr>Презентация PowerPoint</vt:lpstr>
      <vt:lpstr>Презентация PowerPoint</vt:lpstr>
      <vt:lpstr>Презентация PowerPoint</vt:lpstr>
      <vt:lpstr>Дорогие читатели! Подробнее с творчеством и деятельностью Александра Исаевича Солженицына вам поможет познакомиться литература из фондов МУК «Тульская библиотечная система».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 о Солженицыне в периодических изданиях и коллективных сборниках  1. Золотусский, И. Солженицын и «Выбранные места из переписки с друзьями» // От Грибоедова до Солженицына / Игорь Золотусский. – Москва : Молодая гвардия, 2006. – С. 155 – 169. 2. Комяти Д. Мифологическая картина мира в повести А. И. Солженицына «Один день Ивана Денисовича» / Д.  Комяти // Юность. – 2015. - № 1. - С. 72-81. 3. Латынина А. Кто с Солженицыным? / А. Латынина // Взгляд. Критика. Полемика. Публикации. Вып. 3. – Москва : Советский писатель, 1991. – С.106-126. 4. Лёвушкина, О. Н. Образ праведницы в рассказе А.И. Солженицына «Матрёнин двор» / О. Н. Лёвушкина // Литература в школе. – 2010. - № 8. – С. 13-17. 5. Локтионова, М. «Не стоит село без праведника». Размышления о рассказе А. Солженицына «Матренин двор» / М. Локтионова // Литература в школе. – 2010. - № 8. – 17-20.  6. Нива, Ж. Феномен Солженицына / Ж. Нива // Звезда. – 2013. - № 9. – С. 200-220.  7. Прохорова, Т. Г. Диалог с Л. Н.Толстым в повести А. И. Солженицына «Раковый корпус» / Т. Г. Прохорова // Литература в школе. – 2016. - № 9. – С. 27 – 29. 8. Фресина, М. Воспоминания о Солженицыне / М. Фресина // Наше наследие. – 2012. - № 10. – С. 110-119. 9. Чалмаев, В. А. Александр Солженицын в жизни и творчестве / В. Чалмаев // Литература в школе. – 2011. - № 5.- С. 11. 10. Черкезова, М. В. А. И. Солженицын в школьном изучении / М. В. Черкезова // Литература в школе. – 2014. – № 9. – С. 32 – 36.  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ВЫСТАВКА</dc:title>
  <dc:creator>МУК ТБС</dc:creator>
  <cp:lastModifiedBy>Власюк</cp:lastModifiedBy>
  <cp:revision>227</cp:revision>
  <dcterms:created xsi:type="dcterms:W3CDTF">2018-07-19T10:28:22Z</dcterms:created>
  <dcterms:modified xsi:type="dcterms:W3CDTF">2018-09-20T09:23:56Z</dcterms:modified>
</cp:coreProperties>
</file>